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22" r:id="rId3"/>
    <p:sldId id="424" r:id="rId4"/>
    <p:sldId id="381" r:id="rId5"/>
    <p:sldId id="423" r:id="rId6"/>
    <p:sldId id="398" r:id="rId7"/>
    <p:sldId id="399" r:id="rId8"/>
    <p:sldId id="425" r:id="rId9"/>
    <p:sldId id="434" r:id="rId10"/>
    <p:sldId id="435" r:id="rId11"/>
    <p:sldId id="426" r:id="rId12"/>
    <p:sldId id="427" r:id="rId13"/>
    <p:sldId id="428" r:id="rId14"/>
    <p:sldId id="429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48" r:id="rId28"/>
    <p:sldId id="449" r:id="rId29"/>
    <p:sldId id="450" r:id="rId30"/>
    <p:sldId id="430" r:id="rId31"/>
    <p:sldId id="431" r:id="rId32"/>
    <p:sldId id="432" r:id="rId33"/>
    <p:sldId id="451" r:id="rId34"/>
    <p:sldId id="433" r:id="rId35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94D9A-F2F1-4571-87D0-D37906AE1532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CADC598-0C11-4BC8-9D95-D753F852872C}">
      <dgm:prSet phldrT="[Текст]"/>
      <dgm:spPr/>
      <dgm:t>
        <a:bodyPr/>
        <a:lstStyle/>
        <a:p>
          <a:r>
            <a:rPr lang="ru-RU" dirty="0" smtClean="0"/>
            <a:t>ШСП</a:t>
          </a:r>
          <a:endParaRPr lang="ru-RU" dirty="0"/>
        </a:p>
      </dgm:t>
    </dgm:pt>
    <dgm:pt modelId="{490CADEB-908A-46DD-A068-30825E34BB7D}" type="parTrans" cxnId="{9BA7E4CA-1237-42F7-BCE8-307D8A28F693}">
      <dgm:prSet/>
      <dgm:spPr/>
      <dgm:t>
        <a:bodyPr/>
        <a:lstStyle/>
        <a:p>
          <a:endParaRPr lang="ru-RU"/>
        </a:p>
      </dgm:t>
    </dgm:pt>
    <dgm:pt modelId="{0E1BF3C5-857F-4C7D-BAFE-4FCBE9BF0368}" type="sibTrans" cxnId="{9BA7E4CA-1237-42F7-BCE8-307D8A28F693}">
      <dgm:prSet/>
      <dgm:spPr/>
      <dgm:t>
        <a:bodyPr/>
        <a:lstStyle/>
        <a:p>
          <a:endParaRPr lang="ru-RU"/>
        </a:p>
      </dgm:t>
    </dgm:pt>
    <dgm:pt modelId="{DCF93B0E-62A8-43A9-A209-0F588BDB7CF6}">
      <dgm:prSet phldrT="[Текст]"/>
      <dgm:spPr/>
      <dgm:t>
        <a:bodyPr/>
        <a:lstStyle/>
        <a:p>
          <a:r>
            <a:rPr lang="ru-RU" dirty="0" smtClean="0"/>
            <a:t>Помогает решить конфликты</a:t>
          </a:r>
          <a:endParaRPr lang="ru-RU" dirty="0"/>
        </a:p>
      </dgm:t>
    </dgm:pt>
    <dgm:pt modelId="{9BBAC0D9-627C-479C-A24D-796F02CBEEF2}" type="parTrans" cxnId="{12474DAC-64AC-4D15-80B6-F478DDAD013E}">
      <dgm:prSet/>
      <dgm:spPr/>
      <dgm:t>
        <a:bodyPr/>
        <a:lstStyle/>
        <a:p>
          <a:endParaRPr lang="ru-RU"/>
        </a:p>
      </dgm:t>
    </dgm:pt>
    <dgm:pt modelId="{5D81AB90-B374-4CA1-AB45-63EBE5458C4F}" type="sibTrans" cxnId="{12474DAC-64AC-4D15-80B6-F478DDAD013E}">
      <dgm:prSet/>
      <dgm:spPr/>
      <dgm:t>
        <a:bodyPr/>
        <a:lstStyle/>
        <a:p>
          <a:endParaRPr lang="ru-RU"/>
        </a:p>
      </dgm:t>
    </dgm:pt>
    <dgm:pt modelId="{0660315C-54B5-401B-8B2F-FB2D36DD6FB8}">
      <dgm:prSet phldrT="[Текст]"/>
      <dgm:spPr/>
      <dgm:t>
        <a:bodyPr/>
        <a:lstStyle/>
        <a:p>
          <a:r>
            <a:rPr lang="ru-RU" dirty="0" smtClean="0"/>
            <a:t>ШСП</a:t>
          </a:r>
          <a:endParaRPr lang="ru-RU" dirty="0"/>
        </a:p>
      </dgm:t>
    </dgm:pt>
    <dgm:pt modelId="{6A3D4C95-B146-496A-BF94-7189103D81AF}" type="parTrans" cxnId="{D2B61403-B66E-4700-AD98-AF78232047E4}">
      <dgm:prSet/>
      <dgm:spPr/>
      <dgm:t>
        <a:bodyPr/>
        <a:lstStyle/>
        <a:p>
          <a:endParaRPr lang="ru-RU"/>
        </a:p>
      </dgm:t>
    </dgm:pt>
    <dgm:pt modelId="{DBA51925-EC8D-4807-B018-8740D4E232C8}" type="sibTrans" cxnId="{D2B61403-B66E-4700-AD98-AF78232047E4}">
      <dgm:prSet/>
      <dgm:spPr/>
      <dgm:t>
        <a:bodyPr/>
        <a:lstStyle/>
        <a:p>
          <a:endParaRPr lang="ru-RU"/>
        </a:p>
      </dgm:t>
    </dgm:pt>
    <dgm:pt modelId="{84C30FFF-9BB4-4BFB-A8C3-BD29F930A870}">
      <dgm:prSet phldrT="[Текст]"/>
      <dgm:spPr/>
      <dgm:t>
        <a:bodyPr/>
        <a:lstStyle/>
        <a:p>
          <a:r>
            <a:rPr lang="ru-RU" dirty="0" smtClean="0"/>
            <a:t>ШСП</a:t>
          </a:r>
          <a:endParaRPr lang="ru-RU" dirty="0"/>
        </a:p>
      </dgm:t>
    </dgm:pt>
    <dgm:pt modelId="{D415DFD1-1DED-4260-A2EE-2D9DCDE2EBC7}" type="parTrans" cxnId="{A74AAFE1-2239-45EB-9812-AA4B38969769}">
      <dgm:prSet/>
      <dgm:spPr/>
      <dgm:t>
        <a:bodyPr/>
        <a:lstStyle/>
        <a:p>
          <a:endParaRPr lang="ru-RU"/>
        </a:p>
      </dgm:t>
    </dgm:pt>
    <dgm:pt modelId="{A1BC3903-8D7D-4483-B8CA-9710D3E9824E}" type="sibTrans" cxnId="{A74AAFE1-2239-45EB-9812-AA4B38969769}">
      <dgm:prSet/>
      <dgm:spPr/>
      <dgm:t>
        <a:bodyPr/>
        <a:lstStyle/>
        <a:p>
          <a:endParaRPr lang="ru-RU"/>
        </a:p>
      </dgm:t>
    </dgm:pt>
    <dgm:pt modelId="{D2E5062F-22EB-4752-8E40-D3DE1B9A82DD}">
      <dgm:prSet/>
      <dgm:spPr/>
      <dgm:t>
        <a:bodyPr/>
        <a:lstStyle/>
        <a:p>
          <a:r>
            <a:rPr lang="ru-RU" dirty="0" smtClean="0"/>
            <a:t>В составе обученные специалисты</a:t>
          </a:r>
          <a:endParaRPr lang="ru-RU" dirty="0"/>
        </a:p>
      </dgm:t>
    </dgm:pt>
    <dgm:pt modelId="{37FBDAE5-BF9E-4211-B7C2-7A1D8FC1613A}" type="parTrans" cxnId="{37D2ADD7-99C1-4BCE-BFB1-7700FC3D71A5}">
      <dgm:prSet/>
      <dgm:spPr/>
      <dgm:t>
        <a:bodyPr/>
        <a:lstStyle/>
        <a:p>
          <a:endParaRPr lang="ru-RU"/>
        </a:p>
      </dgm:t>
    </dgm:pt>
    <dgm:pt modelId="{08979D0A-1EE9-4F19-8CBA-07C69FB62E2E}" type="sibTrans" cxnId="{37D2ADD7-99C1-4BCE-BFB1-7700FC3D71A5}">
      <dgm:prSet/>
      <dgm:spPr/>
      <dgm:t>
        <a:bodyPr/>
        <a:lstStyle/>
        <a:p>
          <a:endParaRPr lang="ru-RU"/>
        </a:p>
      </dgm:t>
    </dgm:pt>
    <dgm:pt modelId="{921AAA0E-80F2-4157-B8E5-1822A6ECDC0C}">
      <dgm:prSet/>
      <dgm:spPr/>
      <dgm:t>
        <a:bodyPr/>
        <a:lstStyle/>
        <a:p>
          <a:r>
            <a:rPr lang="ru-RU" dirty="0" smtClean="0"/>
            <a:t>Главное не просто примирение сторон, а результат!</a:t>
          </a:r>
          <a:endParaRPr lang="ru-RU" dirty="0"/>
        </a:p>
      </dgm:t>
    </dgm:pt>
    <dgm:pt modelId="{5C4DF21A-4AE6-4F45-A365-F42D1954E737}" type="parTrans" cxnId="{BC8FB978-3983-4D4E-9A96-99FAC5B8B714}">
      <dgm:prSet/>
      <dgm:spPr/>
      <dgm:t>
        <a:bodyPr/>
        <a:lstStyle/>
        <a:p>
          <a:endParaRPr lang="ru-RU"/>
        </a:p>
      </dgm:t>
    </dgm:pt>
    <dgm:pt modelId="{D5959517-B9BC-479E-8487-B28FBC618F72}" type="sibTrans" cxnId="{BC8FB978-3983-4D4E-9A96-99FAC5B8B714}">
      <dgm:prSet/>
      <dgm:spPr/>
      <dgm:t>
        <a:bodyPr/>
        <a:lstStyle/>
        <a:p>
          <a:endParaRPr lang="ru-RU"/>
        </a:p>
      </dgm:t>
    </dgm:pt>
    <dgm:pt modelId="{64337A74-DE0F-4506-BB35-0ED099CA9573}" type="pres">
      <dgm:prSet presAssocID="{EF794D9A-F2F1-4571-87D0-D37906AE15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5DEFF9-BD38-4AB0-B676-1B3695347616}" type="pres">
      <dgm:prSet presAssocID="{CCADC598-0C11-4BC8-9D95-D753F852872C}" presName="composite" presStyleCnt="0"/>
      <dgm:spPr/>
    </dgm:pt>
    <dgm:pt modelId="{7ACE2F51-C84B-4530-ADBC-F1A808B3DF41}" type="pres">
      <dgm:prSet presAssocID="{CCADC598-0C11-4BC8-9D95-D753F852872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EF36C-D307-4CCE-8E3E-EC8ACE23598E}" type="pres">
      <dgm:prSet presAssocID="{CCADC598-0C11-4BC8-9D95-D753F852872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F78A-2974-45FB-89AB-4028DD83A7A6}" type="pres">
      <dgm:prSet presAssocID="{0E1BF3C5-857F-4C7D-BAFE-4FCBE9BF0368}" presName="sp" presStyleCnt="0"/>
      <dgm:spPr/>
    </dgm:pt>
    <dgm:pt modelId="{99D1E7A2-6153-46FF-88E7-1406A3DF1BFF}" type="pres">
      <dgm:prSet presAssocID="{0660315C-54B5-401B-8B2F-FB2D36DD6FB8}" presName="composite" presStyleCnt="0"/>
      <dgm:spPr/>
    </dgm:pt>
    <dgm:pt modelId="{85848418-D932-4FEB-AB2B-BA0D65F8BBE4}" type="pres">
      <dgm:prSet presAssocID="{0660315C-54B5-401B-8B2F-FB2D36DD6FB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9878C-3651-4A48-92B2-9DFE10F44AC7}" type="pres">
      <dgm:prSet presAssocID="{0660315C-54B5-401B-8B2F-FB2D36DD6FB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DE232-DEA3-4D9F-84BF-32C78E072750}" type="pres">
      <dgm:prSet presAssocID="{DBA51925-EC8D-4807-B018-8740D4E232C8}" presName="sp" presStyleCnt="0"/>
      <dgm:spPr/>
    </dgm:pt>
    <dgm:pt modelId="{ABC33068-8C02-4B7F-A851-217E34CE6CDA}" type="pres">
      <dgm:prSet presAssocID="{84C30FFF-9BB4-4BFB-A8C3-BD29F930A870}" presName="composite" presStyleCnt="0"/>
      <dgm:spPr/>
    </dgm:pt>
    <dgm:pt modelId="{A3319CC3-917A-4039-90BC-334E7E3D9474}" type="pres">
      <dgm:prSet presAssocID="{84C30FFF-9BB4-4BFB-A8C3-BD29F930A87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E7528-7DC5-4BA0-9442-74BA374368FD}" type="pres">
      <dgm:prSet presAssocID="{84C30FFF-9BB4-4BFB-A8C3-BD29F930A87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B61403-B66E-4700-AD98-AF78232047E4}" srcId="{EF794D9A-F2F1-4571-87D0-D37906AE1532}" destId="{0660315C-54B5-401B-8B2F-FB2D36DD6FB8}" srcOrd="1" destOrd="0" parTransId="{6A3D4C95-B146-496A-BF94-7189103D81AF}" sibTransId="{DBA51925-EC8D-4807-B018-8740D4E232C8}"/>
    <dgm:cxn modelId="{BA8A442F-1A30-41C0-BFEC-0FD946262F05}" type="presOf" srcId="{921AAA0E-80F2-4157-B8E5-1822A6ECDC0C}" destId="{D38E7528-7DC5-4BA0-9442-74BA374368FD}" srcOrd="0" destOrd="0" presId="urn:microsoft.com/office/officeart/2005/8/layout/chevron2"/>
    <dgm:cxn modelId="{A5AE3F45-90BC-4518-BF0D-FF7D5D67586A}" type="presOf" srcId="{D2E5062F-22EB-4752-8E40-D3DE1B9A82DD}" destId="{7E19878C-3651-4A48-92B2-9DFE10F44AC7}" srcOrd="0" destOrd="0" presId="urn:microsoft.com/office/officeart/2005/8/layout/chevron2"/>
    <dgm:cxn modelId="{37D2ADD7-99C1-4BCE-BFB1-7700FC3D71A5}" srcId="{0660315C-54B5-401B-8B2F-FB2D36DD6FB8}" destId="{D2E5062F-22EB-4752-8E40-D3DE1B9A82DD}" srcOrd="0" destOrd="0" parTransId="{37FBDAE5-BF9E-4211-B7C2-7A1D8FC1613A}" sibTransId="{08979D0A-1EE9-4F19-8CBA-07C69FB62E2E}"/>
    <dgm:cxn modelId="{247F9585-5DDD-4DB6-B93B-8867A789A739}" type="presOf" srcId="{0660315C-54B5-401B-8B2F-FB2D36DD6FB8}" destId="{85848418-D932-4FEB-AB2B-BA0D65F8BBE4}" srcOrd="0" destOrd="0" presId="urn:microsoft.com/office/officeart/2005/8/layout/chevron2"/>
    <dgm:cxn modelId="{7BA36E8B-CA1D-48A7-B7A9-6F9559F9F04E}" type="presOf" srcId="{EF794D9A-F2F1-4571-87D0-D37906AE1532}" destId="{64337A74-DE0F-4506-BB35-0ED099CA9573}" srcOrd="0" destOrd="0" presId="urn:microsoft.com/office/officeart/2005/8/layout/chevron2"/>
    <dgm:cxn modelId="{BC8FB978-3983-4D4E-9A96-99FAC5B8B714}" srcId="{84C30FFF-9BB4-4BFB-A8C3-BD29F930A870}" destId="{921AAA0E-80F2-4157-B8E5-1822A6ECDC0C}" srcOrd="0" destOrd="0" parTransId="{5C4DF21A-4AE6-4F45-A365-F42D1954E737}" sibTransId="{D5959517-B9BC-479E-8487-B28FBC618F72}"/>
    <dgm:cxn modelId="{0B10D960-7BBA-45B0-AEDE-54DBC807C03C}" type="presOf" srcId="{CCADC598-0C11-4BC8-9D95-D753F852872C}" destId="{7ACE2F51-C84B-4530-ADBC-F1A808B3DF41}" srcOrd="0" destOrd="0" presId="urn:microsoft.com/office/officeart/2005/8/layout/chevron2"/>
    <dgm:cxn modelId="{12474DAC-64AC-4D15-80B6-F478DDAD013E}" srcId="{CCADC598-0C11-4BC8-9D95-D753F852872C}" destId="{DCF93B0E-62A8-43A9-A209-0F588BDB7CF6}" srcOrd="0" destOrd="0" parTransId="{9BBAC0D9-627C-479C-A24D-796F02CBEEF2}" sibTransId="{5D81AB90-B374-4CA1-AB45-63EBE5458C4F}"/>
    <dgm:cxn modelId="{E4F686C3-2B24-4002-AD94-92DCF23D80E5}" type="presOf" srcId="{84C30FFF-9BB4-4BFB-A8C3-BD29F930A870}" destId="{A3319CC3-917A-4039-90BC-334E7E3D9474}" srcOrd="0" destOrd="0" presId="urn:microsoft.com/office/officeart/2005/8/layout/chevron2"/>
    <dgm:cxn modelId="{9BA7E4CA-1237-42F7-BCE8-307D8A28F693}" srcId="{EF794D9A-F2F1-4571-87D0-D37906AE1532}" destId="{CCADC598-0C11-4BC8-9D95-D753F852872C}" srcOrd="0" destOrd="0" parTransId="{490CADEB-908A-46DD-A068-30825E34BB7D}" sibTransId="{0E1BF3C5-857F-4C7D-BAFE-4FCBE9BF0368}"/>
    <dgm:cxn modelId="{A74AAFE1-2239-45EB-9812-AA4B38969769}" srcId="{EF794D9A-F2F1-4571-87D0-D37906AE1532}" destId="{84C30FFF-9BB4-4BFB-A8C3-BD29F930A870}" srcOrd="2" destOrd="0" parTransId="{D415DFD1-1DED-4260-A2EE-2D9DCDE2EBC7}" sibTransId="{A1BC3903-8D7D-4483-B8CA-9710D3E9824E}"/>
    <dgm:cxn modelId="{FAA24D55-D675-4425-BE46-EC48419ADAB3}" type="presOf" srcId="{DCF93B0E-62A8-43A9-A209-0F588BDB7CF6}" destId="{75DEF36C-D307-4CCE-8E3E-EC8ACE23598E}" srcOrd="0" destOrd="0" presId="urn:microsoft.com/office/officeart/2005/8/layout/chevron2"/>
    <dgm:cxn modelId="{8DD1588F-82B8-4ECF-A722-358D7585D60C}" type="presParOf" srcId="{64337A74-DE0F-4506-BB35-0ED099CA9573}" destId="{485DEFF9-BD38-4AB0-B676-1B3695347616}" srcOrd="0" destOrd="0" presId="urn:microsoft.com/office/officeart/2005/8/layout/chevron2"/>
    <dgm:cxn modelId="{D430229F-E39A-4A70-B64D-3B027EAEBE99}" type="presParOf" srcId="{485DEFF9-BD38-4AB0-B676-1B3695347616}" destId="{7ACE2F51-C84B-4530-ADBC-F1A808B3DF41}" srcOrd="0" destOrd="0" presId="urn:microsoft.com/office/officeart/2005/8/layout/chevron2"/>
    <dgm:cxn modelId="{1D4B5B3B-5143-4512-8506-62A8ECA68A78}" type="presParOf" srcId="{485DEFF9-BD38-4AB0-B676-1B3695347616}" destId="{75DEF36C-D307-4CCE-8E3E-EC8ACE23598E}" srcOrd="1" destOrd="0" presId="urn:microsoft.com/office/officeart/2005/8/layout/chevron2"/>
    <dgm:cxn modelId="{976CBD49-C4A0-41CF-AC84-A2726E31229B}" type="presParOf" srcId="{64337A74-DE0F-4506-BB35-0ED099CA9573}" destId="{F004F78A-2974-45FB-89AB-4028DD83A7A6}" srcOrd="1" destOrd="0" presId="urn:microsoft.com/office/officeart/2005/8/layout/chevron2"/>
    <dgm:cxn modelId="{73B9BC3F-5F4C-4D4A-A274-87695A6BD5E8}" type="presParOf" srcId="{64337A74-DE0F-4506-BB35-0ED099CA9573}" destId="{99D1E7A2-6153-46FF-88E7-1406A3DF1BFF}" srcOrd="2" destOrd="0" presId="urn:microsoft.com/office/officeart/2005/8/layout/chevron2"/>
    <dgm:cxn modelId="{3D6BC3A1-0FB6-4BD7-9AED-E36D6D2690F7}" type="presParOf" srcId="{99D1E7A2-6153-46FF-88E7-1406A3DF1BFF}" destId="{85848418-D932-4FEB-AB2B-BA0D65F8BBE4}" srcOrd="0" destOrd="0" presId="urn:microsoft.com/office/officeart/2005/8/layout/chevron2"/>
    <dgm:cxn modelId="{FAA8B689-FA1E-4817-B1CE-4C2DF3609952}" type="presParOf" srcId="{99D1E7A2-6153-46FF-88E7-1406A3DF1BFF}" destId="{7E19878C-3651-4A48-92B2-9DFE10F44AC7}" srcOrd="1" destOrd="0" presId="urn:microsoft.com/office/officeart/2005/8/layout/chevron2"/>
    <dgm:cxn modelId="{D4CF0F67-F25C-4515-9125-A2EB0E9C624E}" type="presParOf" srcId="{64337A74-DE0F-4506-BB35-0ED099CA9573}" destId="{0B6DE232-DEA3-4D9F-84BF-32C78E072750}" srcOrd="3" destOrd="0" presId="urn:microsoft.com/office/officeart/2005/8/layout/chevron2"/>
    <dgm:cxn modelId="{C55BD519-35C1-4664-AE5B-5F6406DAC1E1}" type="presParOf" srcId="{64337A74-DE0F-4506-BB35-0ED099CA9573}" destId="{ABC33068-8C02-4B7F-A851-217E34CE6CDA}" srcOrd="4" destOrd="0" presId="urn:microsoft.com/office/officeart/2005/8/layout/chevron2"/>
    <dgm:cxn modelId="{AC083F3D-C269-418D-8BB1-F2628014ADB5}" type="presParOf" srcId="{ABC33068-8C02-4B7F-A851-217E34CE6CDA}" destId="{A3319CC3-917A-4039-90BC-334E7E3D9474}" srcOrd="0" destOrd="0" presId="urn:microsoft.com/office/officeart/2005/8/layout/chevron2"/>
    <dgm:cxn modelId="{C42567A7-48C2-451E-BB87-167EB5C2B12E}" type="presParOf" srcId="{ABC33068-8C02-4B7F-A851-217E34CE6CDA}" destId="{D38E7528-7DC5-4BA0-9442-74BA374368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E2F51-C84B-4530-ADBC-F1A808B3DF41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ШСП</a:t>
          </a:r>
          <a:endParaRPr lang="ru-RU" sz="3000" kern="1200" dirty="0"/>
        </a:p>
      </dsp:txBody>
      <dsp:txXfrm rot="-5400000">
        <a:off x="1" y="520688"/>
        <a:ext cx="1039018" cy="445294"/>
      </dsp:txXfrm>
    </dsp:sp>
    <dsp:sp modelId="{75DEF36C-D307-4CCE-8E3E-EC8ACE23598E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Помогает решить конфликты</a:t>
          </a:r>
          <a:endParaRPr lang="ru-RU" sz="2400" kern="1200" dirty="0"/>
        </a:p>
      </dsp:txBody>
      <dsp:txXfrm rot="-5400000">
        <a:off x="1039018" y="48278"/>
        <a:ext cx="5009883" cy="870607"/>
      </dsp:txXfrm>
    </dsp:sp>
    <dsp:sp modelId="{85848418-D932-4FEB-AB2B-BA0D65F8BBE4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ШСП</a:t>
          </a:r>
          <a:endParaRPr lang="ru-RU" sz="3000" kern="1200" dirty="0"/>
        </a:p>
      </dsp:txBody>
      <dsp:txXfrm rot="-5400000">
        <a:off x="1" y="1809352"/>
        <a:ext cx="1039018" cy="445294"/>
      </dsp:txXfrm>
    </dsp:sp>
    <dsp:sp modelId="{7E19878C-3651-4A48-92B2-9DFE10F44AC7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 составе обученные специалисты</a:t>
          </a:r>
          <a:endParaRPr lang="ru-RU" sz="2400" kern="1200" dirty="0"/>
        </a:p>
      </dsp:txBody>
      <dsp:txXfrm rot="-5400000">
        <a:off x="1039018" y="1336942"/>
        <a:ext cx="5009883" cy="870607"/>
      </dsp:txXfrm>
    </dsp:sp>
    <dsp:sp modelId="{A3319CC3-917A-4039-90BC-334E7E3D947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ШСП</a:t>
          </a:r>
          <a:endParaRPr lang="ru-RU" sz="3000" kern="1200" dirty="0"/>
        </a:p>
      </dsp:txBody>
      <dsp:txXfrm rot="-5400000">
        <a:off x="1" y="3098016"/>
        <a:ext cx="1039018" cy="445294"/>
      </dsp:txXfrm>
    </dsp:sp>
    <dsp:sp modelId="{D38E7528-7DC5-4BA0-9442-74BA374368FD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Главное не просто примирение сторон, а результат!</a:t>
          </a:r>
          <a:endParaRPr lang="ru-RU" sz="24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9193A-7A53-48E4-BAF9-BA7BF2B20A2F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F368D-F241-4FA7-9CCA-B24A06474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4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F24610E9-9019-4E13-8A45-2CDEC3AFFA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489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1</a:t>
            </a:fld>
            <a:endParaRPr lang="ru-RU" alt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6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Segoe UI" pitchFamily="34" charset="0"/>
              </a:rPr>
              <a:pPr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10</a:t>
            </a:fld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6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Segoe UI" pitchFamily="34" charset="0"/>
              </a:rPr>
              <a:pPr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11</a:t>
            </a:fld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6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Segoe UI" pitchFamily="34" charset="0"/>
              </a:rPr>
              <a:pPr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12</a:t>
            </a:fld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6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Segoe UI" pitchFamily="34" charset="0"/>
              </a:rPr>
              <a:pPr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13</a:t>
            </a:fld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Segoe UI" pitchFamily="34" charset="0"/>
              </a:rPr>
              <a:pPr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29</a:t>
            </a:fld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6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Segoe UI" pitchFamily="34" charset="0"/>
              </a:rPr>
              <a:pPr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30</a:t>
            </a:fld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39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Segoe UI" pitchFamily="34" charset="0"/>
              </a:rPr>
              <a:pPr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31</a:t>
            </a:fld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6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Segoe UI" pitchFamily="34" charset="0"/>
              </a:rPr>
              <a:pPr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32</a:t>
            </a:fld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6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Segoe UI" pitchFamily="34" charset="0"/>
              </a:rPr>
              <a:pPr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33</a:t>
            </a:fld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Segoe UI" pitchFamily="34" charset="0"/>
              </a:rPr>
              <a:pPr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2</a:t>
            </a:fld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3</a:t>
            </a:fld>
            <a:endParaRPr lang="ru-RU" alt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Segoe UI" pitchFamily="34" charset="0"/>
              </a:rPr>
              <a:pPr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4</a:t>
            </a:fld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3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Segoe UI" pitchFamily="34" charset="0"/>
              </a:rPr>
              <a:pPr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5</a:t>
            </a:fld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Segoe UI" pitchFamily="34" charset="0"/>
              </a:rPr>
              <a:pPr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6</a:t>
            </a:fld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Segoe UI" pitchFamily="34" charset="0"/>
              </a:rPr>
              <a:pPr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7</a:t>
            </a:fld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6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Segoe UI" pitchFamily="34" charset="0"/>
              </a:rPr>
              <a:pPr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8</a:t>
            </a:fld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6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393700" algn="l"/>
                <a:tab pos="787400" algn="l"/>
                <a:tab pos="1181100" algn="l"/>
                <a:tab pos="1574800" algn="l"/>
                <a:tab pos="1968500" algn="l"/>
                <a:tab pos="2362200" algn="l"/>
                <a:tab pos="2755900" algn="l"/>
              </a:tabLst>
            </a:pPr>
            <a:fld id="{668386E2-D991-43DD-A57A-2F5226D82308}" type="slidenum"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Segoe UI" pitchFamily="34" charset="0"/>
              </a:rPr>
              <a:pPr>
                <a:tabLst>
                  <a:tab pos="393700" algn="l"/>
                  <a:tab pos="787400" algn="l"/>
                  <a:tab pos="1181100" algn="l"/>
                  <a:tab pos="1574800" algn="l"/>
                  <a:tab pos="1968500" algn="l"/>
                  <a:tab pos="2362200" algn="l"/>
                  <a:tab pos="2755900" algn="l"/>
                </a:tabLst>
              </a:pPr>
              <a:t>9</a:t>
            </a:fld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altLang="ru-RU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alt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60FD8-828F-4DC8-9B56-6B6FB3AF81F7}" type="datetimeFigureOut">
              <a:rPr lang="ru-RU" altLang="ru-RU"/>
              <a:pPr>
                <a:defRPr/>
              </a:pPr>
              <a:t>21.01.2019</a:t>
            </a:fld>
            <a:endParaRPr lang="ru-RU" alt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BE90-6140-480E-8FE5-68C9A29906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675329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B4B4-D414-4AC8-BDD3-8F3FD6CE7FE1}" type="datetimeFigureOut">
              <a:rPr lang="ru-RU" altLang="ru-RU"/>
              <a:pPr>
                <a:defRPr/>
              </a:pPr>
              <a:t>21.01.2019</a:t>
            </a:fld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AE011-EEC3-4F32-8514-DAE021FCE4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305648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altLang="ru-RU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alt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DD3B-2CB4-4E49-B309-BE1B43B13172}" type="datetimeFigureOut">
              <a:rPr lang="ru-RU" altLang="ru-RU"/>
              <a:pPr>
                <a:defRPr/>
              </a:pPr>
              <a:t>21.01.2019</a:t>
            </a:fld>
            <a:endParaRPr lang="ru-RU" alt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CAB2-B999-4DD7-AEB4-4990BEC9D4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85735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64E38-9DC2-4157-9E8A-D1E4DE44815A}" type="datetimeFigureOut">
              <a:rPr lang="ru-RU" altLang="ru-RU"/>
              <a:pPr>
                <a:defRPr/>
              </a:pPr>
              <a:t>21.01.2019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015B-AAA3-4EA7-8E16-BA656623F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953674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9501A-6CD2-4FD0-8F52-ACEB481F481F}" type="datetimeFigureOut">
              <a:rPr lang="ru-RU" altLang="ru-RU"/>
              <a:pPr>
                <a:defRPr/>
              </a:pPr>
              <a:t>21.01.2019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71C1-54B5-46D2-85F6-E5D75F5EA5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75666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D01C9-8220-440C-8087-6D7BD2155294}" type="datetimeFigureOut">
              <a:rPr lang="ru-RU" altLang="ru-RU"/>
              <a:pPr>
                <a:defRPr/>
              </a:pPr>
              <a:t>21.01.2019</a:t>
            </a:fld>
            <a:endParaRPr lang="ru-RU" alt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6C75-51E9-4E25-B4F4-E76641D5D5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349460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F206-42DF-49AF-AD03-1F8E66ACF18E}" type="datetimeFigureOut">
              <a:rPr lang="ru-RU" altLang="ru-RU"/>
              <a:pPr>
                <a:defRPr/>
              </a:pPr>
              <a:t>21.01.2019</a:t>
            </a:fld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73DE-6B2F-4D95-BBC2-647D85A876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98876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FF40-35C9-4D2A-99A4-D497DE90CA91}" type="datetimeFigureOut">
              <a:rPr lang="ru-RU" altLang="ru-RU"/>
              <a:pPr>
                <a:defRPr/>
              </a:pPr>
              <a:t>21.01.2019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EC13-4743-4BFF-85B1-16BAFE6578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27798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lvl1pPr indent="-282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None/>
              <a:defRPr/>
            </a:pPr>
            <a:endParaRPr lang="en-US" altLang="ru-RU" sz="3200" smtClean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3D3C7-3B44-4936-A478-3BB8984CD34A}" type="datetimeFigureOut">
              <a:rPr lang="ru-RU" altLang="ru-RU"/>
              <a:pPr>
                <a:defRPr/>
              </a:pPr>
              <a:t>21.01.2019</a:t>
            </a:fld>
            <a:endParaRPr lang="ru-RU" alt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66F3D-E31A-41E4-A060-9A410396B1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07425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A361-ADC3-4ACE-A261-072349D8DF3E}" type="datetimeFigureOut">
              <a:rPr lang="ru-RU" altLang="ru-RU"/>
              <a:pPr>
                <a:defRPr/>
              </a:pPr>
              <a:t>21.01.2019</a:t>
            </a:fld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EB96-61EC-428C-A507-F045365137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671777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E1B0F-97C2-46D8-AB5E-4D9D3902BAB5}" type="datetimeFigureOut">
              <a:rPr lang="ru-RU" altLang="ru-RU"/>
              <a:pPr>
                <a:defRPr/>
              </a:pPr>
              <a:t>21.01.2019</a:t>
            </a:fld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2588-F663-469A-B9D4-66B08AAED3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204166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altLang="ru-RU" smtClean="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5A788"/>
                </a:solidFill>
                <a:latin typeface="Corbel" pitchFamily="34" charset="0"/>
                <a:cs typeface="Arial" pitchFamily="34" charset="0"/>
              </a:defRPr>
            </a:lvl1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fld id="{CBE83752-9726-4379-8F1E-9B01F8537E15}" type="datetimeFigureOut">
              <a:rPr lang="ru-RU" altLang="ru-RU"/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21.01.2019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5A788"/>
                </a:solidFill>
                <a:latin typeface="Corbel" pitchFamily="34" charset="0"/>
                <a:cs typeface="Arial" pitchFamily="34" charset="0"/>
              </a:defRPr>
            </a:lvl1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ru-RU" alt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Corbel" pitchFamily="34" charset="0"/>
                <a:cs typeface="Arial" pitchFamily="34" charset="0"/>
              </a:defRPr>
            </a:lvl1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fld id="{7DB5397A-7A08-4EA8-80E6-D99FE2C501F2}" type="slidenum">
              <a:rPr lang="ru-RU" altLang="ru-RU"/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7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8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23963" y="263525"/>
            <a:ext cx="6399212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2436291" y="5733256"/>
            <a:ext cx="4213225" cy="27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altLang="ru-RU" b="1" dirty="0" smtClean="0">
                <a:solidFill>
                  <a:srgbClr val="262626"/>
                </a:solidFill>
                <a:latin typeface="Times New Roman" pitchFamily="18" charset="0"/>
              </a:rPr>
              <a:t>16.01.2019,  </a:t>
            </a:r>
            <a:r>
              <a:rPr lang="ru-RU" altLang="ru-RU" b="1" dirty="0">
                <a:solidFill>
                  <a:srgbClr val="262626"/>
                </a:solidFill>
                <a:latin typeface="Times New Roman" pitchFamily="18" charset="0"/>
              </a:rPr>
              <a:t>г. Новокузнецк</a:t>
            </a: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571500"/>
            <a:ext cx="1843088" cy="180181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635375" y="3573463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020248" y="2205852"/>
            <a:ext cx="7056438" cy="95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Общешкольное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родительское собрание для 5-8 классов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59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07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23963" y="263525"/>
            <a:ext cx="6399212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571500"/>
            <a:ext cx="1843088" cy="180181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635375" y="3573463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009621" y="1556792"/>
            <a:ext cx="7056438" cy="12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работе социально-психологической службы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929058" y="4357694"/>
            <a:ext cx="4968875" cy="77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Киселева Светлана Николаевна, заместитель директора по ВР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1708" y="263525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84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23963" y="263525"/>
            <a:ext cx="6399212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6387" y="214290"/>
            <a:ext cx="1607613" cy="1571611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635375" y="3573463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714348" y="214290"/>
            <a:ext cx="7170020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714356"/>
            <a:ext cx="5551776" cy="89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Школьная Служба Примирения 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(ШСП)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1285852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42075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23963" y="263525"/>
            <a:ext cx="6399212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2436291" y="5733256"/>
            <a:ext cx="4213225" cy="27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ru-RU" altLang="ru-RU" b="1" dirty="0">
              <a:solidFill>
                <a:srgbClr val="262626"/>
              </a:solidFill>
              <a:latin typeface="Times New Roman" pitchFamily="18" charset="0"/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0"/>
            <a:ext cx="1214414" cy="1285885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635375" y="3573463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768323" y="1175726"/>
            <a:ext cx="7890100" cy="45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Службы психологической помощи 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Новокузнецка</a:t>
            </a:r>
          </a:p>
          <a:p>
            <a:pPr algn="ctr"/>
            <a:endParaRPr lang="ru-RU" sz="2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Школьный психолог (ул.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Шункова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26, каб.101/1)</a:t>
            </a:r>
          </a:p>
          <a:p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ГОО «Кузбасский РЦППМС»(ул.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Шункова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16а, тел. 37-56-8)</a:t>
            </a:r>
          </a:p>
          <a:p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3.Центр психологического консультирования «АКМЕ» (ул.Транспортная 17, тел.73-75-00)</a:t>
            </a:r>
          </a:p>
          <a:p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«Уютный дом», социально-реабилитационный центр для несовершеннолетних ( ул. Петракова , 68 А, тел. 37-66-33)</a:t>
            </a:r>
          </a:p>
          <a:p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5.Телефон доверия, отделение экстренной психологической помощи  (тел.713-063,713-064)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45561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48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" y="-15627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23963" y="263525"/>
            <a:ext cx="6399212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571500"/>
            <a:ext cx="1843088" cy="180181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635375" y="3573463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020248" y="2205852"/>
            <a:ext cx="7056438" cy="89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Особенности и риски подросткового возраста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929058" y="4357694"/>
            <a:ext cx="4968875" cy="146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Чернышова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Вера Михайловна,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педагог-психолог ГОО «Кузбасский РЦППМС» Отделение Новокузнецкого городского округа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7960" y="245561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57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4255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Подростковый возраст - </a:t>
            </a:r>
            <a:endParaRPr lang="ru-RU" dirty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187450" y="1447800"/>
            <a:ext cx="7416998" cy="5005388"/>
          </a:xfrm>
        </p:spPr>
        <p:txBody>
          <a:bodyPr/>
          <a:lstStyle/>
          <a:p>
            <a:pPr marL="82550" indent="0">
              <a:buFont typeface="Wingdings 2" pitchFamily="18" charset="2"/>
              <a:buNone/>
            </a:pPr>
            <a:endParaRPr lang="ru-RU" altLang="ru-RU" dirty="0" smtClean="0"/>
          </a:p>
          <a:p>
            <a:pPr marL="82550" indent="0">
              <a:buFont typeface="Wingdings 2" pitchFamily="18" charset="2"/>
              <a:buNone/>
            </a:pPr>
            <a:r>
              <a:rPr lang="ru-RU" altLang="ru-RU" dirty="0" smtClean="0"/>
              <a:t>стадия онтогенетического развития между детством и взрослостью </a:t>
            </a:r>
          </a:p>
          <a:p>
            <a:pPr marL="82550" indent="0">
              <a:buFont typeface="Wingdings 2" pitchFamily="18" charset="2"/>
              <a:buNone/>
            </a:pPr>
            <a:r>
              <a:rPr lang="ru-RU" altLang="ru-RU" dirty="0" smtClean="0"/>
              <a:t>(от 11–12 до 15–17 лет), </a:t>
            </a:r>
          </a:p>
          <a:p>
            <a:pPr marL="82550" indent="0">
              <a:buFont typeface="Wingdings 2" pitchFamily="18" charset="2"/>
              <a:buNone/>
            </a:pPr>
            <a:r>
              <a:rPr lang="ru-RU" altLang="ru-RU" dirty="0" smtClean="0"/>
              <a:t>которая характеризуется качественными изменениями, связанными с половым созреванием и вхождением во взрослую жизнь </a:t>
            </a:r>
          </a:p>
          <a:p>
            <a:pPr marL="82550" indent="0" algn="r">
              <a:buFont typeface="Wingdings 2" pitchFamily="18" charset="2"/>
              <a:buNone/>
            </a:pPr>
            <a:r>
              <a:rPr lang="ru-RU" altLang="ru-RU" dirty="0" smtClean="0"/>
              <a:t>(</a:t>
            </a:r>
            <a:r>
              <a:rPr lang="ru-RU" altLang="ru-RU" sz="2800" i="1" dirty="0" smtClean="0"/>
              <a:t>Психологический словарь)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13062" y="188640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16.01.2019 г.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451" y="223689"/>
            <a:ext cx="1511024" cy="147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221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88" y="1196752"/>
            <a:ext cx="7850187" cy="9350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Что происходит в подростковом возрасте?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8280400" cy="4248125"/>
          </a:xfrm>
        </p:spPr>
        <p:txBody>
          <a:bodyPr/>
          <a:lstStyle/>
          <a:p>
            <a:r>
              <a:rPr lang="ru-RU" altLang="ru-RU" sz="2400" dirty="0" smtClean="0">
                <a:latin typeface="Calibri" pitchFamily="34" charset="0"/>
              </a:rPr>
              <a:t>физиологические и психологические изменения</a:t>
            </a:r>
          </a:p>
          <a:p>
            <a:r>
              <a:rPr lang="ru-RU" altLang="ru-RU" sz="2400" dirty="0" smtClean="0">
                <a:latin typeface="Calibri" pitchFamily="34" charset="0"/>
              </a:rPr>
              <a:t>формирование собственных взглядов — поиск своего «Я»; появление «чувства взрослости»</a:t>
            </a:r>
          </a:p>
          <a:p>
            <a:r>
              <a:rPr lang="ru-RU" altLang="ru-RU" sz="2400" dirty="0" smtClean="0">
                <a:latin typeface="Calibri" pitchFamily="34" charset="0"/>
              </a:rPr>
              <a:t>ведущие потребности — </a:t>
            </a:r>
            <a:r>
              <a:rPr lang="ru-RU" altLang="ru-RU" sz="2400" b="1" i="1" dirty="0" smtClean="0">
                <a:latin typeface="Calibri" pitchFamily="34" charset="0"/>
              </a:rPr>
              <a:t>в самоутверждении</a:t>
            </a:r>
            <a:r>
              <a:rPr lang="ru-RU" altLang="ru-RU" sz="2400" dirty="0" smtClean="0">
                <a:latin typeface="Calibri" pitchFamily="34" charset="0"/>
              </a:rPr>
              <a:t> (важно чувствовать себя значимым), в автономии </a:t>
            </a:r>
          </a:p>
          <a:p>
            <a:r>
              <a:rPr lang="ru-RU" altLang="ru-RU" sz="2400" dirty="0" smtClean="0">
                <a:latin typeface="Calibri" pitchFamily="34" charset="0"/>
              </a:rPr>
              <a:t>критичное отношение к наставлениям взрослых </a:t>
            </a:r>
          </a:p>
          <a:p>
            <a:r>
              <a:rPr lang="ru-RU" altLang="ru-RU" sz="2400" dirty="0" smtClean="0">
                <a:latin typeface="Calibri" pitchFamily="34" charset="0"/>
              </a:rPr>
              <a:t>смена ведущей деятельности </a:t>
            </a:r>
            <a:r>
              <a:rPr lang="ru-RU" altLang="ru-RU" sz="1800" dirty="0" smtClean="0">
                <a:latin typeface="Calibri" pitchFamily="34" charset="0"/>
              </a:rPr>
              <a:t>(учебную деятельность вытесняет интимно-личностное общение со сверстниками)</a:t>
            </a:r>
          </a:p>
          <a:p>
            <a:r>
              <a:rPr lang="ru-RU" altLang="ru-RU" sz="2400" dirty="0" smtClean="0">
                <a:latin typeface="Calibri" pitchFamily="34" charset="0"/>
              </a:rPr>
              <a:t>изменения в отношениях со взрослыми и сверстниками </a:t>
            </a:r>
          </a:p>
          <a:p>
            <a:r>
              <a:rPr lang="ru-RU" altLang="ru-RU" sz="2400" dirty="0" smtClean="0">
                <a:latin typeface="Calibri" pitchFamily="34" charset="0"/>
              </a:rPr>
              <a:t>активная жизнь перемещается из дома во внешний мир </a:t>
            </a:r>
          </a:p>
          <a:p>
            <a:pPr>
              <a:buFont typeface="Wingdings" pitchFamily="2" charset="2"/>
              <a:buChar char="§"/>
            </a:pPr>
            <a:endParaRPr lang="ru-RU" altLang="ru-RU" sz="2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88640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16.01.2019 г.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68" y="204639"/>
            <a:ext cx="1162207" cy="113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455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499350" cy="7191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Почему подростки уязвимы?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933649" y="1844824"/>
            <a:ext cx="8243887" cy="4391694"/>
          </a:xfrm>
        </p:spPr>
        <p:txBody>
          <a:bodyPr/>
          <a:lstStyle/>
          <a:p>
            <a:r>
              <a:rPr lang="ru-RU" altLang="ru-RU" sz="2400" b="1" dirty="0" smtClean="0"/>
              <a:t>!</a:t>
            </a:r>
            <a:r>
              <a:rPr lang="ru-RU" altLang="ru-RU" sz="2400" dirty="0" smtClean="0"/>
              <a:t> очень значимо </a:t>
            </a:r>
            <a:r>
              <a:rPr lang="ru-RU" altLang="ru-RU" sz="2400" b="1" i="1" dirty="0" smtClean="0"/>
              <a:t>признание сверстников</a:t>
            </a:r>
            <a:endParaRPr lang="ru-RU" altLang="ru-RU" sz="2400" dirty="0" smtClean="0"/>
          </a:p>
          <a:p>
            <a:r>
              <a:rPr lang="ru-RU" altLang="ru-RU" sz="2400" b="1" dirty="0" smtClean="0"/>
              <a:t>!</a:t>
            </a:r>
            <a:r>
              <a:rPr lang="ru-RU" altLang="ru-RU" sz="2400" dirty="0" smtClean="0"/>
              <a:t> отличаются </a:t>
            </a:r>
            <a:r>
              <a:rPr lang="ru-RU" altLang="ru-RU" sz="2400" b="1" i="1" dirty="0" smtClean="0"/>
              <a:t>эмоциональной неустойчивостью </a:t>
            </a:r>
            <a:r>
              <a:rPr lang="ru-RU" altLang="ru-RU" sz="2400" dirty="0" smtClean="0"/>
              <a:t>в ситуации стресса, колебаниями настроения </a:t>
            </a:r>
          </a:p>
          <a:p>
            <a:pPr>
              <a:buFont typeface="Wingdings 2" pitchFamily="18" charset="2"/>
              <a:buNone/>
            </a:pPr>
            <a:r>
              <a:rPr lang="ru-RU" altLang="ru-RU" sz="2400" dirty="0" smtClean="0"/>
              <a:t>        </a:t>
            </a:r>
            <a:r>
              <a:rPr lang="ru-RU" altLang="ru-RU" sz="2000" dirty="0" smtClean="0"/>
              <a:t>(пик эмоциональной неустойчивости приходится у     </a:t>
            </a:r>
          </a:p>
          <a:p>
            <a:pPr>
              <a:buFont typeface="Wingdings 2" pitchFamily="18" charset="2"/>
              <a:buNone/>
            </a:pPr>
            <a:r>
              <a:rPr lang="ru-RU" altLang="ru-RU" sz="2000" dirty="0" smtClean="0"/>
              <a:t>           мальчиков на возраст 11–13 лет, у девочек – 13–15 лет)</a:t>
            </a:r>
          </a:p>
          <a:p>
            <a:r>
              <a:rPr lang="ru-RU" altLang="ru-RU" sz="2400" dirty="0" smtClean="0"/>
              <a:t>не знают, как реализовать свои потребности, желания</a:t>
            </a:r>
          </a:p>
          <a:p>
            <a:r>
              <a:rPr lang="ru-RU" altLang="ru-RU" sz="2400" dirty="0" smtClean="0"/>
              <a:t>нет четких жизненных целей и ценностей</a:t>
            </a:r>
          </a:p>
          <a:p>
            <a:r>
              <a:rPr lang="ru-RU" altLang="ru-RU" sz="2400" dirty="0" smtClean="0"/>
              <a:t>мало жизненного опыта</a:t>
            </a:r>
          </a:p>
          <a:p>
            <a:r>
              <a:rPr lang="ru-RU" altLang="ru-RU" sz="2400" dirty="0" smtClean="0"/>
              <a:t>отрицают авторитеты</a:t>
            </a:r>
          </a:p>
          <a:p>
            <a:r>
              <a:rPr lang="ru-RU" altLang="ru-RU" sz="2400" dirty="0" smtClean="0"/>
              <a:t>категоричны, бескомпромиссны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88640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16.01.2019 г.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2357"/>
            <a:ext cx="16271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084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891462" cy="4248472"/>
          </a:xfrm>
        </p:spPr>
        <p:txBody>
          <a:bodyPr/>
          <a:lstStyle/>
          <a:p>
            <a:r>
              <a:rPr lang="ru-RU" altLang="ru-RU" sz="2800" dirty="0" smtClean="0"/>
              <a:t>импульсивны в принятии решения</a:t>
            </a:r>
          </a:p>
          <a:p>
            <a:r>
              <a:rPr lang="ru-RU" altLang="ru-RU" sz="2800" dirty="0" smtClean="0"/>
              <a:t>очень впечатлительны и внушаемы</a:t>
            </a:r>
          </a:p>
          <a:p>
            <a:r>
              <a:rPr lang="ru-RU" altLang="ru-RU" sz="2800" dirty="0" smtClean="0"/>
              <a:t>ярко чувствуют и переживают</a:t>
            </a:r>
          </a:p>
          <a:p>
            <a:r>
              <a:rPr lang="ru-RU" altLang="ru-RU" sz="2800" dirty="0" smtClean="0"/>
              <a:t>снижена критичность</a:t>
            </a:r>
          </a:p>
          <a:p>
            <a:r>
              <a:rPr lang="ru-RU" altLang="ru-RU" sz="2800" dirty="0" smtClean="0"/>
              <a:t>эгоцентризм, концентрация на своих переживаниях</a:t>
            </a:r>
          </a:p>
          <a:p>
            <a:r>
              <a:rPr lang="ru-RU" altLang="ru-RU" sz="2800" dirty="0" smtClean="0"/>
              <a:t>проявляют пессимизм в оценке окружающего и себя</a:t>
            </a:r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6271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5515" y="1886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alt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alt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73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755576" y="1447800"/>
            <a:ext cx="7776864" cy="4800600"/>
          </a:xfrm>
        </p:spPr>
        <p:txBody>
          <a:bodyPr/>
          <a:lstStyle/>
          <a:p>
            <a:pPr marL="82550" indent="0">
              <a:buFont typeface="Wingdings 2" pitchFamily="18" charset="2"/>
              <a:buNone/>
            </a:pPr>
            <a:r>
              <a:rPr lang="ru-RU" altLang="ru-RU" sz="2800" dirty="0" smtClean="0"/>
              <a:t>Все эти особенности закономерны и естественны в подростковом возрасте, однако </a:t>
            </a:r>
            <a:r>
              <a:rPr lang="ru-RU" altLang="ru-RU" sz="2800" b="1" i="1" dirty="0" smtClean="0"/>
              <a:t>при неблагоприятном стечении обстоятельств </a:t>
            </a:r>
            <a:r>
              <a:rPr lang="ru-RU" altLang="ru-RU" sz="2800" dirty="0" smtClean="0"/>
              <a:t>они могут явиться факторами, усиливающими риски и угрозы жизни подростка </a:t>
            </a:r>
          </a:p>
          <a:p>
            <a:pPr marL="82550" indent="0">
              <a:buFont typeface="Wingdings 2" pitchFamily="18" charset="2"/>
              <a:buNone/>
            </a:pPr>
            <a:r>
              <a:rPr lang="ru-RU" altLang="ru-RU" sz="2800" dirty="0" smtClean="0"/>
              <a:t>(либо могут быть специально использованы кем-то)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260648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16.01.2019 г.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6271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089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60" y="0"/>
            <a:ext cx="9171459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Для «классической» депрессии, характерно: </a:t>
            </a:r>
            <a:endParaRPr lang="ru-RU" sz="3200" dirty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899592" y="2780928"/>
            <a:ext cx="7818437" cy="3240831"/>
          </a:xfrm>
        </p:spPr>
        <p:txBody>
          <a:bodyPr/>
          <a:lstStyle/>
          <a:p>
            <a:pPr>
              <a:defRPr/>
            </a:pPr>
            <a:r>
              <a:rPr lang="ru-RU" altLang="ru-RU" sz="2400" dirty="0" smtClean="0"/>
              <a:t>пониженное настроение</a:t>
            </a:r>
          </a:p>
          <a:p>
            <a:pPr>
              <a:defRPr/>
            </a:pPr>
            <a:r>
              <a:rPr lang="ru-RU" altLang="ru-RU" sz="2400" dirty="0" smtClean="0"/>
              <a:t>замедление ассоциативных процессов</a:t>
            </a:r>
          </a:p>
          <a:p>
            <a:pPr>
              <a:defRPr/>
            </a:pPr>
            <a:r>
              <a:rPr lang="ru-RU" altLang="ru-RU" sz="2400" dirty="0" smtClean="0"/>
              <a:t>двигательная заторможенность</a:t>
            </a:r>
          </a:p>
          <a:p>
            <a:pPr>
              <a:defRPr/>
            </a:pPr>
            <a:endParaRPr lang="ru-RU" altLang="ru-RU" sz="2400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alt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Подростковая депрессия</a:t>
            </a:r>
            <a:r>
              <a:rPr lang="ru-RU" altLang="ru-RU" sz="2000" dirty="0" smtClean="0"/>
              <a:t>, как правило, протекает под различными «масками». Скрывается за фасадом детских капризов, соматических, поведенческих и интеллектуальных нарушений.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32656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16.01.2019 г.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7597"/>
            <a:ext cx="16271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615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8" y="-23217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23963" y="263525"/>
            <a:ext cx="6399212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571500"/>
            <a:ext cx="1843088" cy="180181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635375" y="3573463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020248" y="2205852"/>
            <a:ext cx="7056438" cy="140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Приветственное слово участникам 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общешкольного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родительского собрания для 5-8 классов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29058" y="4357694"/>
            <a:ext cx="4968875" cy="77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Шелегина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Анна Владимировна,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директора школы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2467" y="263525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29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755576" y="2708920"/>
            <a:ext cx="7891463" cy="3023542"/>
          </a:xfrm>
        </p:spPr>
        <p:txBody>
          <a:bodyPr/>
          <a:lstStyle/>
          <a:p>
            <a:pPr marL="82550" indent="0">
              <a:buFont typeface="Wingdings 2" pitchFamily="18" charset="2"/>
              <a:buNone/>
            </a:pPr>
            <a:r>
              <a:rPr lang="ru-RU" altLang="ru-RU" sz="2000" dirty="0" smtClean="0"/>
              <a:t>депрессии проявляются в виде </a:t>
            </a:r>
            <a:r>
              <a:rPr lang="ru-RU" altLang="ru-RU" sz="2000" b="1" i="1" dirty="0" smtClean="0"/>
              <a:t>соматических симптомов</a:t>
            </a:r>
            <a:r>
              <a:rPr lang="ru-RU" altLang="ru-RU" sz="2000" dirty="0" smtClean="0"/>
              <a:t>, таких как общее недомогание, различные расстройства пищеварения, </a:t>
            </a:r>
            <a:r>
              <a:rPr lang="ru-RU" altLang="ru-RU" sz="2000" dirty="0" err="1" smtClean="0"/>
              <a:t>астенизация</a:t>
            </a:r>
            <a:r>
              <a:rPr lang="ru-RU" altLang="ru-RU" sz="2000" dirty="0" smtClean="0"/>
              <a:t>, отмечается  вялость, хроническая усталость. </a:t>
            </a:r>
          </a:p>
          <a:p>
            <a:pPr marL="82550" indent="0">
              <a:buFont typeface="Wingdings 2" pitchFamily="18" charset="2"/>
              <a:buNone/>
            </a:pPr>
            <a:endParaRPr lang="ru-RU" altLang="ru-RU" sz="2000" dirty="0" smtClean="0"/>
          </a:p>
          <a:p>
            <a:pPr marL="82550" indent="0">
              <a:buFont typeface="Wingdings 2" pitchFamily="18" charset="2"/>
              <a:buNone/>
            </a:pPr>
            <a:r>
              <a:rPr lang="ru-RU" altLang="ru-RU" sz="2000" dirty="0" smtClean="0"/>
              <a:t>Сильно меняется поведение. Ребенок теряет интерес к играм, прежним увлечениям, становится замкнутым, постоянно жалуется на скуку,  выглядит  беспомощным, говорит о своей никчемности, часто плачет.</a:t>
            </a:r>
          </a:p>
          <a:p>
            <a:pPr marL="82550" indent="0"/>
            <a:endParaRPr lang="ru-RU" alt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31342" y="1340768"/>
            <a:ext cx="7801098" cy="8509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/>
              <a:t>В младшем подростковом возрасте </a:t>
            </a:r>
            <a:br>
              <a:rPr lang="ru-RU" sz="3200" dirty="0" smtClean="0"/>
            </a:br>
            <a:r>
              <a:rPr lang="ru-RU" sz="3200" dirty="0" smtClean="0"/>
              <a:t>(10-12 лет)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260648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16.01.2019 г.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3"/>
            <a:ext cx="1339155" cy="13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247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416824" cy="7921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/>
              <a:t>В среднем подростковом возрасте </a:t>
            </a:r>
            <a:br>
              <a:rPr lang="ru-RU" sz="2800" dirty="0" smtClean="0"/>
            </a:br>
            <a:r>
              <a:rPr lang="ru-RU" sz="2800" dirty="0" smtClean="0"/>
              <a:t>(13-14 лет) </a:t>
            </a:r>
            <a:endParaRPr lang="ru-RU" sz="2800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971600" y="2564904"/>
            <a:ext cx="7818437" cy="3384475"/>
          </a:xfrm>
        </p:spPr>
        <p:txBody>
          <a:bodyPr/>
          <a:lstStyle/>
          <a:p>
            <a:pPr marL="82550" indent="0" algn="just">
              <a:buFont typeface="Wingdings 2" pitchFamily="18" charset="2"/>
              <a:buNone/>
            </a:pPr>
            <a:r>
              <a:rPr lang="ru-RU" altLang="ru-RU" sz="2000" dirty="0" smtClean="0"/>
              <a:t>депрессия приобретает маску школьной фобии. Патологическое состояние ребенка характеризуется замедлением мышления и речи, трудностями осмысления и концентрации внимания. </a:t>
            </a:r>
          </a:p>
          <a:p>
            <a:pPr marL="82550" indent="0" algn="just">
              <a:buFont typeface="Wingdings 2" pitchFamily="18" charset="2"/>
              <a:buNone/>
            </a:pPr>
            <a:r>
              <a:rPr lang="ru-RU" altLang="ru-RU" sz="2000" dirty="0" smtClean="0"/>
              <a:t>В связи с этим наступает учебная </a:t>
            </a:r>
            <a:r>
              <a:rPr lang="ru-RU" altLang="ru-RU" sz="2000" dirty="0" err="1" smtClean="0"/>
              <a:t>дезадаптация</a:t>
            </a:r>
            <a:r>
              <a:rPr lang="ru-RU" altLang="ru-RU" sz="2000" dirty="0" smtClean="0"/>
              <a:t>,  поведенческие расстройства, сопровождаемые </a:t>
            </a:r>
            <a:r>
              <a:rPr lang="ru-RU" altLang="ru-RU" sz="2000" dirty="0" err="1" smtClean="0"/>
              <a:t>антидисциплинарными</a:t>
            </a:r>
            <a:r>
              <a:rPr lang="ru-RU" altLang="ru-RU" sz="2000" dirty="0" smtClean="0"/>
              <a:t> поступками, циничными выходками, грубостью, драками, пропусками уроков, уходами из дома, употреблением алкоголя, наркотиков.</a:t>
            </a:r>
          </a:p>
          <a:p>
            <a:pPr marL="82550" indent="0" algn="just">
              <a:buFont typeface="Wingdings 2" pitchFamily="18" charset="2"/>
              <a:buNone/>
            </a:pPr>
            <a:r>
              <a:rPr lang="ru-RU" altLang="ru-RU" sz="2000" dirty="0" smtClean="0"/>
              <a:t>Возникают коммуникативные проблемы.</a:t>
            </a:r>
            <a:endParaRPr lang="ru-RU" alt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60648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16.01.2019 г.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589"/>
            <a:ext cx="16271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79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747000" cy="2880866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Репрессивные меры со стороны родителей убеждают подростка в его никчемности, собственной несостоятельности, вызывают страх перед наказанием, что в свою очередь приводит к еще большим осложнениям</a:t>
            </a:r>
            <a:endParaRPr 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302768" y="332656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16.01.2019 г.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7597"/>
            <a:ext cx="16271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289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3213100"/>
            <a:ext cx="7450137" cy="1143000"/>
          </a:xfrm>
        </p:spPr>
        <p:txBody>
          <a:bodyPr/>
          <a:lstStyle/>
          <a:p>
            <a:pPr>
              <a:defRPr/>
            </a:pP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 борется с тремя «Б»: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1489274" y="2060848"/>
            <a:ext cx="7499350" cy="1981200"/>
          </a:xfrm>
        </p:spPr>
        <p:txBody>
          <a:bodyPr/>
          <a:lstStyle/>
          <a:p>
            <a:r>
              <a:rPr lang="ru-RU" altLang="ru-RU" sz="2400" dirty="0" smtClean="0"/>
              <a:t>Непреодолимость трудностей</a:t>
            </a:r>
          </a:p>
          <a:p>
            <a:r>
              <a:rPr lang="ru-RU" altLang="ru-RU" sz="2400" dirty="0" smtClean="0"/>
              <a:t>Нескончаемость несчастья</a:t>
            </a:r>
          </a:p>
          <a:p>
            <a:r>
              <a:rPr lang="ru-RU" altLang="ru-RU" sz="2400" dirty="0" smtClean="0"/>
              <a:t>Непереносимость тоски и одиночества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34964" y="980728"/>
            <a:ext cx="760253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1754188" indent="-182563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211388" indent="-182563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2668588" indent="-182563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125788" indent="-182563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defTabSz="914400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Подросток часто переживает проблемы трех «Н»:</a:t>
            </a:r>
          </a:p>
        </p:txBody>
      </p:sp>
      <p:sp>
        <p:nvSpPr>
          <p:cNvPr id="18437" name="Объект 2"/>
          <p:cNvSpPr txBox="1">
            <a:spLocks/>
          </p:cNvSpPr>
          <p:nvPr/>
        </p:nvSpPr>
        <p:spPr bwMode="auto">
          <a:xfrm>
            <a:off x="1484313" y="4365625"/>
            <a:ext cx="7346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2400" dirty="0" smtClean="0">
                <a:solidFill>
                  <a:prstClr val="black"/>
                </a:solidFill>
                <a:latin typeface="Corbel" pitchFamily="34" charset="0"/>
              </a:rPr>
              <a:t>Беспомощностью</a:t>
            </a:r>
          </a:p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2400" dirty="0" smtClean="0">
                <a:solidFill>
                  <a:prstClr val="black"/>
                </a:solidFill>
                <a:latin typeface="Corbel" pitchFamily="34" charset="0"/>
              </a:rPr>
              <a:t>Бессилием</a:t>
            </a:r>
          </a:p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2400" dirty="0" smtClean="0">
                <a:solidFill>
                  <a:prstClr val="black"/>
                </a:solidFill>
                <a:latin typeface="Corbel" pitchFamily="34" charset="0"/>
              </a:rPr>
              <a:t>Безнадежностью</a:t>
            </a:r>
          </a:p>
          <a:p>
            <a:pPr algn="r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None/>
            </a:pPr>
            <a:r>
              <a:rPr lang="ru-RU" altLang="ru-RU" sz="2400" i="1" dirty="0" smtClean="0">
                <a:solidFill>
                  <a:prstClr val="black"/>
                </a:solidFill>
                <a:latin typeface="Corbel" pitchFamily="34" charset="0"/>
              </a:rPr>
              <a:t>(Е.М. </a:t>
            </a:r>
            <a:r>
              <a:rPr lang="ru-RU" altLang="ru-RU" sz="2400" i="1" dirty="0" err="1" smtClean="0">
                <a:solidFill>
                  <a:prstClr val="black"/>
                </a:solidFill>
                <a:latin typeface="Corbel" pitchFamily="34" charset="0"/>
              </a:rPr>
              <a:t>Вроно</a:t>
            </a:r>
            <a:r>
              <a:rPr lang="ru-RU" altLang="ru-RU" sz="2400" i="1" dirty="0" smtClean="0">
                <a:solidFill>
                  <a:prstClr val="black"/>
                </a:solidFill>
                <a:latin typeface="Corbel" pitchFamily="34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214425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16.01.2019 г.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43" y="44625"/>
            <a:ext cx="110491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393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46" y="1340768"/>
            <a:ext cx="7818437" cy="1223962"/>
          </a:xfrm>
        </p:spPr>
        <p:txBody>
          <a:bodyPr/>
          <a:lstStyle/>
          <a:p>
            <a:pPr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Значимые меры (условия) профилактики рисков и угроз жизни подростка: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827584" y="2708920"/>
            <a:ext cx="8064500" cy="3168377"/>
          </a:xfrm>
        </p:spPr>
        <p:txBody>
          <a:bodyPr/>
          <a:lstStyle/>
          <a:p>
            <a:pPr>
              <a:defRPr/>
            </a:pPr>
            <a:r>
              <a:rPr lang="ru-RU" altLang="ru-RU" sz="2000" dirty="0" smtClean="0"/>
              <a:t>Благоприятная эмоционально-психологическая атмосфера в окружении ребенка (в семье, школе, классе)</a:t>
            </a:r>
          </a:p>
          <a:p>
            <a:pPr>
              <a:defRPr/>
            </a:pPr>
            <a:r>
              <a:rPr lang="ru-RU" altLang="ru-RU" sz="2000" dirty="0" smtClean="0"/>
              <a:t>Насыщенность жизни яркими событиями, дающими подростку возможность достичь успеха, проявить себя и почувствовать свою значимость (социальные проекты, творческие акции и т.д.)</a:t>
            </a:r>
          </a:p>
          <a:p>
            <a:pPr>
              <a:defRPr/>
            </a:pPr>
            <a:r>
              <a:rPr lang="ru-RU" altLang="ru-RU" sz="2000" dirty="0" smtClean="0"/>
              <a:t>Возможность доверительного общения подростка с родителями, педагогами, искренний интерес со стороны взрослых к событиям жизни, к чувствам и переживаниям подростка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ru-RU" altLang="ru-RU" dirty="0" smtClean="0"/>
          </a:p>
          <a:p>
            <a:pPr>
              <a:defRPr/>
            </a:pPr>
            <a:endParaRPr lang="ru-RU" alt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309242" y="260648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16.01.2019 г.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271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695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07307"/>
            <a:ext cx="7818437" cy="1152525"/>
          </a:xfrm>
        </p:spPr>
        <p:txBody>
          <a:bodyPr/>
          <a:lstStyle/>
          <a:p>
            <a:pPr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Значимые меры (условия) профилактики рисков и угроз жизни подростка: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899592" y="3068960"/>
            <a:ext cx="8064500" cy="2159942"/>
          </a:xfrm>
        </p:spPr>
        <p:txBody>
          <a:bodyPr/>
          <a:lstStyle/>
          <a:p>
            <a:r>
              <a:rPr lang="ru-RU" altLang="ru-RU" sz="2000" dirty="0" smtClean="0"/>
              <a:t>Помощь и поддержка в решении проблем и преодолении трудностей</a:t>
            </a:r>
          </a:p>
          <a:p>
            <a:r>
              <a:rPr lang="ru-RU" altLang="ru-RU" sz="2000" dirty="0" smtClean="0"/>
              <a:t>Устойчивые социальные связи, значимые для подростка и, прежде всего, семейные</a:t>
            </a:r>
          </a:p>
          <a:p>
            <a:r>
              <a:rPr lang="ru-RU" altLang="ru-RU" sz="2000" dirty="0" smtClean="0"/>
              <a:t>Контроль использования ребенком Интернет-ресурсов</a:t>
            </a:r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260648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16.01.2019 г.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6271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934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416800" cy="64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Основы общения и стратегия помощи: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8178800" cy="3457054"/>
          </a:xfrm>
        </p:spPr>
        <p:txBody>
          <a:bodyPr/>
          <a:lstStyle/>
          <a:p>
            <a:pPr indent="449263"/>
            <a:r>
              <a:rPr lang="ru-RU" altLang="ru-RU" sz="2000" b="1" i="1" dirty="0" smtClean="0"/>
              <a:t>будьте доброжелательны и внимательны к ребенку</a:t>
            </a:r>
          </a:p>
          <a:p>
            <a:pPr indent="449263"/>
            <a:r>
              <a:rPr lang="ru-RU" altLang="ru-RU" sz="2000" b="1" i="1" dirty="0" smtClean="0"/>
              <a:t>откровенно разговаривайте с ним (!) </a:t>
            </a:r>
          </a:p>
          <a:p>
            <a:pPr indent="449263"/>
            <a:r>
              <a:rPr lang="ru-RU" altLang="ru-RU" sz="2000" b="1" i="1" dirty="0" smtClean="0"/>
              <a:t>СЛУШАЙТЕ ребенка (</a:t>
            </a:r>
            <a:r>
              <a:rPr lang="ru-RU" altLang="ru-RU" sz="2000" dirty="0" smtClean="0">
                <a:solidFill>
                  <a:srgbClr val="000000"/>
                </a:solidFill>
              </a:rPr>
              <a:t>дайте возможность выразить чувства и высказаться, задавайте вопросы, позвольте выразить негативные эмоции) </a:t>
            </a:r>
          </a:p>
          <a:p>
            <a:pPr indent="449263"/>
            <a:r>
              <a:rPr lang="ru-RU" altLang="ru-RU" sz="2000" b="1" i="1" dirty="0" smtClean="0"/>
              <a:t>обсуждайте планы и проблемы, </a:t>
            </a:r>
            <a:r>
              <a:rPr lang="ru-RU" altLang="ru-RU" sz="2000" i="1" dirty="0" smtClean="0"/>
              <a:t>вместе ищите конструктивные подходы к решению проблемы</a:t>
            </a:r>
          </a:p>
          <a:p>
            <a:pPr indent="449263"/>
            <a:r>
              <a:rPr lang="ru-RU" altLang="ru-RU" sz="2000" b="1" i="1" dirty="0" smtClean="0"/>
              <a:t>не оставляйте ребенка в одиночестве</a:t>
            </a:r>
            <a:r>
              <a:rPr lang="ru-RU" altLang="ru-RU" sz="2000" i="1" dirty="0" smtClean="0"/>
              <a:t>, один на один с проблемой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32656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16.01.2019 г.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6271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403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55298" name="Объект 2"/>
          <p:cNvSpPr>
            <a:spLocks noGrp="1"/>
          </p:cNvSpPr>
          <p:nvPr>
            <p:ph idx="1"/>
          </p:nvPr>
        </p:nvSpPr>
        <p:spPr>
          <a:xfrm>
            <a:off x="1187624" y="1808832"/>
            <a:ext cx="7747000" cy="3240335"/>
          </a:xfrm>
        </p:spPr>
        <p:txBody>
          <a:bodyPr/>
          <a:lstStyle/>
          <a:p>
            <a:pPr indent="449263">
              <a:buClr>
                <a:srgbClr val="3891A7"/>
              </a:buClr>
              <a:defRPr/>
            </a:pPr>
            <a:r>
              <a:rPr lang="ru-RU" altLang="ru-RU" sz="2400" i="1" dirty="0" smtClean="0">
                <a:solidFill>
                  <a:srgbClr val="000000"/>
                </a:solidFill>
              </a:rPr>
              <a:t>подчеркивайте временный характер проблем, вселяйте надежду, что любая ситуация может разрешиться конструктивно</a:t>
            </a:r>
          </a:p>
          <a:p>
            <a:pPr indent="449263">
              <a:buClr>
                <a:srgbClr val="3891A7"/>
              </a:buClr>
              <a:defRPr/>
            </a:pPr>
            <a:r>
              <a:rPr lang="ru-RU" altLang="ru-RU" sz="2400" b="1" i="1" dirty="0" smtClean="0">
                <a:solidFill>
                  <a:srgbClr val="000000"/>
                </a:solidFill>
              </a:rPr>
              <a:t>учите ребенка противостоять трудностям и справляться со стрессом </a:t>
            </a:r>
            <a:endParaRPr lang="ru-RU" altLang="ru-RU" sz="2400" dirty="0" smtClean="0">
              <a:solidFill>
                <a:srgbClr val="000000"/>
              </a:solidFill>
            </a:endParaRPr>
          </a:p>
          <a:p>
            <a:pPr indent="449263">
              <a:buClr>
                <a:srgbClr val="3891A7"/>
              </a:buClr>
              <a:defRPr/>
            </a:pPr>
            <a:r>
              <a:rPr lang="ru-RU" altLang="ru-RU" sz="2400" i="1" dirty="0" smtClean="0">
                <a:solidFill>
                  <a:srgbClr val="000000"/>
                </a:solidFill>
              </a:rPr>
              <a:t>в случае серьезных затруднений обратитесь за помощью к специалистам</a:t>
            </a:r>
          </a:p>
          <a:p>
            <a:pPr indent="449263">
              <a:buClr>
                <a:srgbClr val="3891A7"/>
              </a:buClr>
              <a:buFont typeface="Wingdings 2" pitchFamily="18" charset="2"/>
              <a:buNone/>
              <a:defRPr/>
            </a:pPr>
            <a:endParaRPr lang="ru-RU" altLang="ru-RU" sz="2400" i="1" dirty="0" smtClean="0">
              <a:solidFill>
                <a:srgbClr val="000000"/>
              </a:solidFill>
            </a:endParaRPr>
          </a:p>
          <a:p>
            <a:pPr indent="0">
              <a:buFont typeface="Wingdings 2" pitchFamily="18" charset="2"/>
              <a:buNone/>
              <a:defRPr/>
            </a:pPr>
            <a:endParaRPr lang="ru-RU" alt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404664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16.01.2019 г.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62706"/>
            <a:ext cx="1627064" cy="1590627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3169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900113" y="1052736"/>
            <a:ext cx="8064500" cy="5616352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2000" i="1" dirty="0" smtClean="0">
                <a:solidFill>
                  <a:srgbClr val="611617"/>
                </a:solidFill>
                <a:latin typeface="Arial" pitchFamily="34" charset="0"/>
                <a:cs typeface="Arial" pitchFamily="34" charset="0"/>
              </a:rPr>
              <a:t>Общероссийский детский телефон доверия: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2000" b="1" i="1" dirty="0" smtClean="0">
                <a:latin typeface="Arial" pitchFamily="34" charset="0"/>
                <a:cs typeface="Arial" pitchFamily="34" charset="0"/>
              </a:rPr>
              <a:t>      8-800-2000-122</a:t>
            </a:r>
            <a:r>
              <a:rPr lang="ru-RU" altLang="ru-RU" sz="2000" b="1" i="1" dirty="0" smtClean="0">
                <a:solidFill>
                  <a:srgbClr val="611617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2000" i="1" dirty="0" smtClean="0">
                <a:solidFill>
                  <a:srgbClr val="611617"/>
                </a:solidFill>
                <a:latin typeface="Arial" pitchFamily="34" charset="0"/>
                <a:cs typeface="Arial" pitchFamily="34" charset="0"/>
              </a:rPr>
              <a:t>Горячая линия «Ребенок в опасности» Следственного комитета РФ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2000" b="1" i="1" dirty="0" smtClean="0">
                <a:solidFill>
                  <a:srgbClr val="611617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sz="2000" b="1" i="1" dirty="0" smtClean="0">
                <a:latin typeface="Arial" pitchFamily="34" charset="0"/>
                <a:cs typeface="Arial" pitchFamily="34" charset="0"/>
              </a:rPr>
              <a:t>8-800-200-19-10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2000" b="1" i="1" dirty="0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Службы психологической помощи в г. Новокузнецке: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2000" i="1" dirty="0" smtClean="0">
                <a:solidFill>
                  <a:srgbClr val="611617"/>
                </a:solidFill>
                <a:latin typeface="Arial" pitchFamily="34" charset="0"/>
                <a:cs typeface="Arial" pitchFamily="34" charset="0"/>
              </a:rPr>
              <a:t>Телефон доверия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2000" b="1" i="1" dirty="0" smtClean="0">
                <a:solidFill>
                  <a:srgbClr val="611617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sz="2000" b="1" i="1" dirty="0" smtClean="0">
                <a:latin typeface="Arial" pitchFamily="34" charset="0"/>
                <a:cs typeface="Arial" pitchFamily="34" charset="0"/>
              </a:rPr>
              <a:t>713-063, 713-064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2000" i="1" dirty="0" smtClean="0">
                <a:solidFill>
                  <a:srgbClr val="611617"/>
                </a:solidFill>
                <a:latin typeface="Arial" pitchFamily="34" charset="0"/>
                <a:cs typeface="Arial" pitchFamily="34" charset="0"/>
              </a:rPr>
              <a:t>ГОО «Кузбасский РЦППМС» Отделение Новокузнецкого городского округа 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2000" b="1" i="1" dirty="0" smtClean="0">
                <a:solidFill>
                  <a:srgbClr val="611617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sz="2000" b="1" i="1" dirty="0" smtClean="0">
                <a:solidFill>
                  <a:srgbClr val="320E04"/>
                </a:solidFill>
                <a:latin typeface="Arial" pitchFamily="34" charset="0"/>
                <a:cs typeface="Arial" pitchFamily="34" charset="0"/>
              </a:rPr>
              <a:t>37-56-83</a:t>
            </a:r>
            <a:r>
              <a:rPr lang="ru-RU" altLang="ru-RU" sz="2000" i="1" dirty="0" smtClean="0">
                <a:solidFill>
                  <a:srgbClr val="320E0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i="1" dirty="0" smtClean="0">
                <a:solidFill>
                  <a:srgbClr val="320E04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1800" i="1" dirty="0" err="1" smtClean="0">
                <a:solidFill>
                  <a:srgbClr val="320E04"/>
                </a:solidFill>
                <a:latin typeface="Arial" pitchFamily="34" charset="0"/>
                <a:cs typeface="Arial" pitchFamily="34" charset="0"/>
              </a:rPr>
              <a:t>г.Новокузнецк</a:t>
            </a:r>
            <a:r>
              <a:rPr lang="ru-RU" altLang="ru-RU" sz="1800" i="1" dirty="0" smtClean="0">
                <a:solidFill>
                  <a:srgbClr val="320E04"/>
                </a:solidFill>
                <a:latin typeface="Arial" pitchFamily="34" charset="0"/>
                <a:cs typeface="Arial" pitchFamily="34" charset="0"/>
              </a:rPr>
              <a:t>, ул. </a:t>
            </a:r>
            <a:r>
              <a:rPr lang="ru-RU" altLang="ru-RU" sz="1800" i="1" dirty="0" err="1" smtClean="0">
                <a:solidFill>
                  <a:srgbClr val="320E04"/>
                </a:solidFill>
                <a:latin typeface="Arial" pitchFamily="34" charset="0"/>
                <a:cs typeface="Arial" pitchFamily="34" charset="0"/>
              </a:rPr>
              <a:t>Шункова</a:t>
            </a:r>
            <a:r>
              <a:rPr lang="ru-RU" altLang="ru-RU" sz="1800" i="1" dirty="0" smtClean="0">
                <a:solidFill>
                  <a:srgbClr val="320E04"/>
                </a:solidFill>
                <a:latin typeface="Arial" pitchFamily="34" charset="0"/>
                <a:cs typeface="Arial" pitchFamily="34" charset="0"/>
              </a:rPr>
              <a:t>, 16-А)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2000" i="1" dirty="0" smtClean="0">
                <a:solidFill>
                  <a:srgbClr val="320E04"/>
                </a:solidFill>
                <a:latin typeface="Arial" pitchFamily="34" charset="0"/>
                <a:cs typeface="Arial" pitchFamily="34" charset="0"/>
              </a:rPr>
              <a:t>Центр психолого-педагогической помощи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2000" i="1" dirty="0" smtClean="0">
                <a:solidFill>
                  <a:srgbClr val="320E04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2000" b="1" i="1" dirty="0" smtClean="0">
                <a:latin typeface="Arial" pitchFamily="34" charset="0"/>
                <a:cs typeface="Arial" pitchFamily="34" charset="0"/>
              </a:rPr>
              <a:t>74-31-18</a:t>
            </a:r>
            <a:r>
              <a:rPr lang="ru-RU" altLang="ru-RU" sz="2000" i="1" dirty="0" smtClean="0">
                <a:solidFill>
                  <a:srgbClr val="320E0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1800" i="1" dirty="0" smtClean="0">
                <a:solidFill>
                  <a:srgbClr val="320E04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1800" i="1" dirty="0" err="1" smtClean="0">
                <a:solidFill>
                  <a:srgbClr val="320E04"/>
                </a:solidFill>
                <a:latin typeface="Arial" pitchFamily="34" charset="0"/>
                <a:cs typeface="Arial" pitchFamily="34" charset="0"/>
              </a:rPr>
              <a:t>г.Новокузнецк</a:t>
            </a:r>
            <a:r>
              <a:rPr lang="ru-RU" altLang="ru-RU" sz="1800" i="1" dirty="0" smtClean="0">
                <a:solidFill>
                  <a:srgbClr val="320E04"/>
                </a:solidFill>
                <a:latin typeface="Arial" pitchFamily="34" charset="0"/>
                <a:cs typeface="Arial" pitchFamily="34" charset="0"/>
              </a:rPr>
              <a:t>, пр. Металлургов, 10)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2000" i="1" dirty="0" smtClean="0">
                <a:solidFill>
                  <a:srgbClr val="611617"/>
                </a:solidFill>
                <a:latin typeface="Arial" pitchFamily="34" charset="0"/>
                <a:cs typeface="Arial" pitchFamily="34" charset="0"/>
              </a:rPr>
              <a:t>Центр психологического консультирования  «АКМЕ» МАОУ ДПО ИПК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b="1" i="1" dirty="0" smtClean="0">
                <a:solidFill>
                  <a:srgbClr val="611617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altLang="ru-RU" sz="2000" b="1" i="1" dirty="0" smtClean="0">
                <a:latin typeface="Arial" pitchFamily="34" charset="0"/>
                <a:cs typeface="Arial" pitchFamily="34" charset="0"/>
              </a:rPr>
              <a:t>73-75-00</a:t>
            </a:r>
            <a:r>
              <a:rPr lang="ru-RU" altLang="ru-RU" sz="1800" b="1" i="1" dirty="0" smtClean="0">
                <a:solidFill>
                  <a:srgbClr val="61161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1800" i="1" dirty="0" err="1" smtClean="0">
                <a:latin typeface="Arial" pitchFamily="34" charset="0"/>
                <a:cs typeface="Arial" pitchFamily="34" charset="0"/>
              </a:rPr>
              <a:t>г.Новокузнецк,Транспортная</a:t>
            </a:r>
            <a:r>
              <a:rPr lang="ru-RU" altLang="ru-RU" sz="1800" i="1" dirty="0" smtClean="0">
                <a:latin typeface="Arial" pitchFamily="34" charset="0"/>
                <a:cs typeface="Arial" pitchFamily="34" charset="0"/>
              </a:rPr>
              <a:t>, 17)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10755" y="188640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16.01.2019 г.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62706"/>
            <a:ext cx="1627064" cy="1590627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239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" y="-15627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23963" y="263525"/>
            <a:ext cx="6399212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571500"/>
            <a:ext cx="1843088" cy="180181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635375" y="3573463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020248" y="2205852"/>
            <a:ext cx="7056438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Организация школьного питания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929058" y="4357694"/>
            <a:ext cx="4968875" cy="77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Шеянов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Петр Алексеевич, заместитель директора по БЖ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7960" y="296360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47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23963" y="263525"/>
            <a:ext cx="6399212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571500"/>
            <a:ext cx="1843088" cy="180181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785393" y="3565526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895350" y="2205850"/>
            <a:ext cx="7056438" cy="89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Вопросы организации учебной деятельности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929058" y="4357694"/>
            <a:ext cx="4968875" cy="77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Наталья Александровна, заместитель директора по УВР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296360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59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126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23963" y="263525"/>
            <a:ext cx="6399212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5142" y="404664"/>
            <a:ext cx="1843088" cy="180181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635375" y="3573463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669041" y="915912"/>
            <a:ext cx="7537134" cy="77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Охват горячим питанием учащихся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основной школы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98751"/>
              </p:ext>
            </p:extLst>
          </p:nvPr>
        </p:nvGraphicFramePr>
        <p:xfrm>
          <a:off x="1841636" y="1868455"/>
          <a:ext cx="5160689" cy="3966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615"/>
                <a:gridCol w="4458074"/>
              </a:tblGrid>
              <a:tr h="422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Декабрь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</a:tr>
              <a:tr h="229633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68.97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</a:tr>
              <a:tr h="229633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1Б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</a:rPr>
                        <a:t>89.66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</a:tr>
              <a:tr h="229633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</a:rPr>
                        <a:t>75.86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</a:tr>
              <a:tr h="229633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</a:rPr>
                        <a:t>77.78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</a:tr>
              <a:tr h="229633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2Б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</a:rPr>
                        <a:t>93.33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</a:tr>
              <a:tr h="229633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</a:rPr>
                        <a:t>92.59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</a:tr>
              <a:tr h="229633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2Г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</a:rPr>
                        <a:t>88.89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</a:tr>
              <a:tr h="229633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3А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</a:rPr>
                        <a:t>75.86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</a:tr>
              <a:tr h="330095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3Б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</a:rPr>
                        <a:t>89.66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</a:tr>
              <a:tr h="229633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3В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68.97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</a:tr>
              <a:tr h="229633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56.67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</a:tr>
              <a:tr h="229633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4Б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</a:rPr>
                        <a:t>83.33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</a:tr>
              <a:tr h="229633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57.14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56903" y="129524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64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998" y="-15627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23963" y="263525"/>
            <a:ext cx="6399212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571500"/>
            <a:ext cx="1843088" cy="180181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635375" y="3573463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020248" y="2205852"/>
            <a:ext cx="7056438" cy="89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Вопросы финансово-хозяйственной деятельности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929058" y="4357694"/>
            <a:ext cx="4968875" cy="77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Загайнова Наталья Александровна, заместитель директора по АХР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7960" y="263525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75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534" y="-38522"/>
            <a:ext cx="9195363" cy="689652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23963" y="263525"/>
            <a:ext cx="6399212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571500"/>
            <a:ext cx="1843088" cy="180181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635375" y="3573463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827584" y="1139031"/>
            <a:ext cx="7056438" cy="89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Вопросы финансово-хозяйственной деятельности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7569" y="255086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816" y="2204864"/>
            <a:ext cx="763284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сновные направления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расходования средств поступивших на счет школы из разных источников за первое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полугодие: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средства на обеспечение теплового режима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(приобретение и замену дополнительной системы отопления) – 25000,0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средства на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улучшение общешкольных помещений (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замену окна в коридоре 2 этажа (заключен договор, работы начнутся в третьей четверти) – 50000,0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средства на улучшение условия актового зала (приобретение стульев) – 107000,0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6255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23963" y="263525"/>
            <a:ext cx="6399212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9457" y="0"/>
            <a:ext cx="1534543" cy="1500178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635375" y="3573463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785786" y="779365"/>
            <a:ext cx="7786742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школа № 50»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ТЕЛ/ФАКС 8(3843) 37-75-29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50_06@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http://kemnvkzschool50.kuz-edu.ru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Приемная директора: 377529</a:t>
            </a:r>
          </a:p>
          <a:p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Зам.директора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УВР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Микова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Наталья Александровна 89134354773</a:t>
            </a:r>
          </a:p>
          <a:p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Зам.директора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ВР Киселева Светлана Николаевна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89050762270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Социальный педагог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Мызникова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Татьяна Николаевна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89832137499</a:t>
            </a:r>
          </a:p>
          <a:p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3157" y="199810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2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8432" y="-33337"/>
            <a:ext cx="9292431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23963" y="263525"/>
            <a:ext cx="6399212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635375" y="3573463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964047"/>
            <a:ext cx="612068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Качественные показатели успеваемости 5-8 классов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868043"/>
              </p:ext>
            </p:extLst>
          </p:nvPr>
        </p:nvGraphicFramePr>
        <p:xfrm>
          <a:off x="755578" y="2276872"/>
          <a:ext cx="7632846" cy="319774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66602"/>
                <a:gridCol w="707287"/>
                <a:gridCol w="802373"/>
                <a:gridCol w="720080"/>
                <a:gridCol w="720080"/>
                <a:gridCol w="1285884"/>
                <a:gridCol w="1214446"/>
                <a:gridCol w="1316094"/>
              </a:tblGrid>
              <a:tr h="47680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Окончили 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четверть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Неуспевающие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Успеваемость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Качество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 anchor="ctr"/>
                </a:tc>
              </a:tr>
              <a:tr h="595835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«5»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«4» -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«5»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 одной «4»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с одной «3»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«2»</a:t>
                      </a:r>
                      <a:endParaRPr lang="ru-RU" sz="1200" dirty="0"/>
                    </a:p>
                  </a:txBody>
                  <a:tcPr marL="62512" marR="6251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 anchor="ctr"/>
                </a:tc>
              </a:tr>
              <a:tr h="939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четверть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30" marR="6223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30" marR="6223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30" marR="6223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30" marR="6223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30" marR="6223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92%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30" marR="6223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30" marR="6223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39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четверть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icrosoft YaHe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icrosoft YaHei"/>
                          <a:cs typeface="Times New Roman"/>
                        </a:rPr>
                        <a:t>58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icrosoft YaHe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icrosoft YaHei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icrosoft YaHei"/>
                          <a:cs typeface="Times New Roman"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icrosoft YaHei"/>
                          <a:cs typeface="Times New Roman"/>
                        </a:rPr>
                        <a:t>88%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icrosoft YaHei"/>
                          <a:cs typeface="Times New Roman"/>
                        </a:rPr>
                        <a:t>21%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30" marR="62230" marT="9525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51720" y="263525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09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899592" y="188641"/>
            <a:ext cx="7286625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115616" y="260648"/>
            <a:ext cx="6399212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0212" y="43247"/>
            <a:ext cx="1472010" cy="1439045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635375" y="3573463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27584" y="1124744"/>
            <a:ext cx="7286625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Динамика качественных показателей 5-8 классов</a:t>
            </a:r>
          </a:p>
          <a:p>
            <a:pPr algn="ctr"/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Успеваемость </a:t>
            </a:r>
            <a:endParaRPr lang="ru-RU" altLang="ru-RU" sz="2800" b="1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9248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29222" y="260648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91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899592" y="188641"/>
            <a:ext cx="7286625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115616" y="260648"/>
            <a:ext cx="6399212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571500"/>
            <a:ext cx="1843088" cy="180181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635375" y="3573463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27584" y="1124744"/>
            <a:ext cx="7286625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Динамика качественных показателей 5-8 классов</a:t>
            </a:r>
          </a:p>
          <a:p>
            <a:pPr algn="ctr"/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Качество обучения</a:t>
            </a:r>
            <a:endParaRPr lang="ru-RU" altLang="ru-RU" sz="2800" b="1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6" y="2026358"/>
            <a:ext cx="79248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4896" y="296360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52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23963" y="263525"/>
            <a:ext cx="6399212" cy="10223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571500"/>
            <a:ext cx="1843088" cy="180181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785393" y="3565526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6239" y="901640"/>
            <a:ext cx="7574657" cy="1141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Ответственность родителей за качество обучения ребенка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(проблемы и выходы на улучшение качества обучения)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917" y="1971838"/>
            <a:ext cx="8024826" cy="421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1.Контроль успеваемости ребенка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 ведение дневника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 выполнение домашнего задания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 беседы с ребенком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  определение возникающих проблем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2. Контроль посещаемости ребенком школы</a:t>
            </a:r>
          </a:p>
          <a:p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3. Взаимодействие с классным руководителем,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администрацией школы, педагогом-психологом, социальным педагогом</a:t>
            </a:r>
          </a:p>
          <a:p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4. Использование возможности школьной службой примирения,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Совета профилактики, городского ПМПК, школьного </a:t>
            </a:r>
            <a:r>
              <a:rPr lang="ru-RU" dirty="0" err="1" smtClean="0">
                <a:solidFill>
                  <a:srgbClr val="000000"/>
                </a:solidFill>
              </a:rPr>
              <a:t>ПМПк</a:t>
            </a:r>
            <a:endParaRPr lang="ru-RU" dirty="0" smtClean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5. Участие в общешкольных и классных мероприятиях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7567" y="263525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70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23963" y="263525"/>
            <a:ext cx="6399212" cy="10223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0478" y="188640"/>
            <a:ext cx="1843088" cy="180181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785393" y="3565526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654" y="430561"/>
            <a:ext cx="8208912" cy="855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Вопросы формирования учебного плана на 2019-2010 учебный год</a:t>
            </a:r>
          </a:p>
          <a:p>
            <a:pPr algn="ctr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7723"/>
              </p:ext>
            </p:extLst>
          </p:nvPr>
        </p:nvGraphicFramePr>
        <p:xfrm>
          <a:off x="2339752" y="812434"/>
          <a:ext cx="3672409" cy="5865767"/>
        </p:xfrm>
        <a:graphic>
          <a:graphicData uri="http://schemas.openxmlformats.org/drawingml/2006/table">
            <a:tbl>
              <a:tblPr/>
              <a:tblGrid>
                <a:gridCol w="761604"/>
                <a:gridCol w="761604"/>
                <a:gridCol w="227838"/>
                <a:gridCol w="230411"/>
                <a:gridCol w="256760"/>
                <a:gridCol w="235230"/>
                <a:gridCol w="256760"/>
                <a:gridCol w="471101"/>
                <a:gridCol w="471101"/>
              </a:tblGrid>
              <a:tr h="240767">
                <a:tc rowSpan="2"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Предметные области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Учебные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предметы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705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7848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 в неделю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 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IX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845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73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Второй иностранный язык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 и информатика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Алгебра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Геометрия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Общественно-научные предметы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Всеобщая история.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России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46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духовно-нравственной культуры народов России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духовно-нравственной культуры народов России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Естественно-научные предметы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Искусство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73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Изобразительное искусство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Основы безопасности жизнедеятельности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ОБЖ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93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7312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7312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spc="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 по русскому языку «Русская словесность»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98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spc="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9162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9162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Алгебра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9162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7312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 по обществознанию «Изучаем Конституцию»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916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spc="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916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spc="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 по ОБЖ «Школа безопасности»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916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spc="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916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spc="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 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916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spc="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 по физике «Занимательная физика»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7312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Максимально допустимая недельная нагрузка при   5-дневной учебной неделе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7969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Максимально допустимая недельная нагрузка при   6-дневной учебной неделе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421" marR="27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79712" y="22307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86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535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23963" y="263525"/>
            <a:ext cx="6399212" cy="10223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 sz="3200" b="1">
              <a:solidFill>
                <a:srgbClr val="262626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192219"/>
            <a:ext cx="775941" cy="758564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785393" y="3565526"/>
            <a:ext cx="1573213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6240" y="774692"/>
            <a:ext cx="7574657" cy="1141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Вопросы формирования  плана 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внеурочной деятельности на 2019-2010 учебный год</a:t>
            </a:r>
          </a:p>
          <a:p>
            <a:pPr algn="ctr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159418"/>
              </p:ext>
            </p:extLst>
          </p:nvPr>
        </p:nvGraphicFramePr>
        <p:xfrm>
          <a:off x="1198464" y="1556792"/>
          <a:ext cx="2232248" cy="4761862"/>
        </p:xfrm>
        <a:graphic>
          <a:graphicData uri="http://schemas.openxmlformats.org/drawingml/2006/table">
            <a:tbl>
              <a:tblPr firstRow="1" firstCol="1" bandRow="1"/>
              <a:tblGrid>
                <a:gridCol w="892899"/>
                <a:gridCol w="1339349"/>
              </a:tblGrid>
              <a:tr h="364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Направление развития личности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654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рабочей программы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40608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Спортивно-оздоровительное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Школьный танцевальный коллектив «В ритме сердца»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6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Готов к защите Отечества 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50811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Общекультурное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Гончарное и ткацкое дело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406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Школьная вокальная группа «Созвездие»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50811"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Обще-интеллектуальное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Зажги свой Олимп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40608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Информационный дизайн событий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6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Мой инструмент-компьютер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4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Математические чудеса и тайны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6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Увлекательный французский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4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Английский по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Гравити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Фолз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6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Интересный мир географии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6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Химия вокруг нас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6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Занимательная биология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639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Духовно-нравственное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Юные садоводы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6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 в лицах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6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 вожатого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6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Хочу быть добровольцем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6395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Социальное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и мое окружение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6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Управляй конфликтами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6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подросток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6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Подросток и правопорядок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89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Дорожный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дозор</a:t>
                      </a:r>
                      <a:endParaRPr lang="ru-RU" sz="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80" marR="28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3414717" cy="46085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37569" y="192219"/>
            <a:ext cx="4572000" cy="550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</a:p>
          <a:p>
            <a:pPr lvl="0"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16.01.2019 г. 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21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</TotalTime>
  <Words>1765</Words>
  <Application>Microsoft Office PowerPoint</Application>
  <PresentationFormat>Экран (4:3)</PresentationFormat>
  <Paragraphs>703</Paragraphs>
  <Slides>33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Подростковый возраст - </vt:lpstr>
      <vt:lpstr>Что происходит в подростковом возрасте?  </vt:lpstr>
      <vt:lpstr>Почему подростки уязвимы?</vt:lpstr>
      <vt:lpstr>Презентация PowerPoint</vt:lpstr>
      <vt:lpstr>Презентация PowerPoint</vt:lpstr>
      <vt:lpstr>Для «классической» депрессии, характерно: </vt:lpstr>
      <vt:lpstr>В младшем подростковом возрасте  (10-12 лет) </vt:lpstr>
      <vt:lpstr>В среднем подростковом возрасте  (13-14 лет) </vt:lpstr>
      <vt:lpstr>Презентация PowerPoint</vt:lpstr>
      <vt:lpstr>И борется с тремя «Б»:</vt:lpstr>
      <vt:lpstr>Значимые меры (условия) профилактики рисков и угроз жизни подростка:</vt:lpstr>
      <vt:lpstr>Значимые меры (условия) профилактики рисков и угроз жизни подростка:</vt:lpstr>
      <vt:lpstr>Основы общения и стратегия помощи: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Константин</dc:creator>
  <cp:lastModifiedBy>Фельк Е.В.</cp:lastModifiedBy>
  <cp:revision>176</cp:revision>
  <cp:lastPrinted>2018-11-14T10:30:10Z</cp:lastPrinted>
  <dcterms:created xsi:type="dcterms:W3CDTF">1601-01-01T00:00:00Z</dcterms:created>
  <dcterms:modified xsi:type="dcterms:W3CDTF">2019-01-21T05:16:56Z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